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29"/>
  </p:notesMasterIdLst>
  <p:handoutMasterIdLst>
    <p:handoutMasterId r:id="rId30"/>
  </p:handoutMasterIdLst>
  <p:sldIdLst>
    <p:sldId id="1803" r:id="rId2"/>
    <p:sldId id="939" r:id="rId3"/>
    <p:sldId id="1821" r:id="rId4"/>
    <p:sldId id="1819" r:id="rId5"/>
    <p:sldId id="2026" r:id="rId6"/>
    <p:sldId id="1795" r:id="rId7"/>
    <p:sldId id="2027" r:id="rId8"/>
    <p:sldId id="2028" r:id="rId9"/>
    <p:sldId id="2029" r:id="rId10"/>
    <p:sldId id="2030" r:id="rId11"/>
    <p:sldId id="2031" r:id="rId12"/>
    <p:sldId id="2032" r:id="rId13"/>
    <p:sldId id="2033" r:id="rId14"/>
    <p:sldId id="2034" r:id="rId15"/>
    <p:sldId id="2035" r:id="rId16"/>
    <p:sldId id="2017" r:id="rId17"/>
    <p:sldId id="2016" r:id="rId18"/>
    <p:sldId id="2019" r:id="rId19"/>
    <p:sldId id="2020" r:id="rId20"/>
    <p:sldId id="2021" r:id="rId21"/>
    <p:sldId id="2015" r:id="rId22"/>
    <p:sldId id="2022" r:id="rId23"/>
    <p:sldId id="2023" r:id="rId24"/>
    <p:sldId id="2025" r:id="rId25"/>
    <p:sldId id="2024" r:id="rId26"/>
    <p:sldId id="1827" r:id="rId27"/>
    <p:sldId id="1270" r:id="rId2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1803"/>
            <p14:sldId id="939"/>
            <p14:sldId id="1821"/>
            <p14:sldId id="1819"/>
            <p14:sldId id="2026"/>
            <p14:sldId id="1795"/>
            <p14:sldId id="2027"/>
            <p14:sldId id="2028"/>
            <p14:sldId id="2029"/>
            <p14:sldId id="2030"/>
            <p14:sldId id="2031"/>
            <p14:sldId id="2032"/>
            <p14:sldId id="2033"/>
            <p14:sldId id="2034"/>
            <p14:sldId id="2035"/>
            <p14:sldId id="2017"/>
            <p14:sldId id="2016"/>
            <p14:sldId id="2019"/>
            <p14:sldId id="2020"/>
            <p14:sldId id="2021"/>
            <p14:sldId id="2015"/>
            <p14:sldId id="2022"/>
            <p14:sldId id="2023"/>
            <p14:sldId id="2025"/>
            <p14:sldId id="2024"/>
            <p14:sldId id="1827"/>
            <p14:sldId id="1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FB8E20"/>
    <a:srgbClr val="C4DAD8"/>
    <a:srgbClr val="B58900"/>
    <a:srgbClr val="D4EBE9"/>
    <a:srgbClr val="5AB88F"/>
    <a:srgbClr val="1778B8"/>
    <a:srgbClr val="B04432"/>
    <a:srgbClr val="9E60B8"/>
    <a:srgbClr val="FFFD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027"/>
    <p:restoredTop sz="96911" autoAdjust="0"/>
  </p:normalViewPr>
  <p:slideViewPr>
    <p:cSldViewPr snapToGrid="0" snapToObjects="1">
      <p:cViewPr varScale="1">
        <p:scale>
          <a:sx n="215" d="100"/>
          <a:sy n="215" d="100"/>
        </p:scale>
        <p:origin x="248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-708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430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9A0580E0-50EA-B04C-A23D-9E055999836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DB275F-58C5-614C-AE1A-7640B373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4AF9EC-8012-1F4A-AE8D-5F4A36996518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70DF82B-13A7-E34F-96F0-BE613545C8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8D33D88-AF07-B249-A895-58D33190ECB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452498-D89F-D245-A8A0-401067CC51D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193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10.11.24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58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163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745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326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7908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489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071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6652" algn="l" defTabSz="779163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743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5887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959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49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1649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5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2758401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1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1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2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87570" y="769545"/>
            <a:ext cx="8768862" cy="3996928"/>
          </a:xfrm>
        </p:spPr>
        <p:txBody>
          <a:bodyPr/>
          <a:lstStyle>
            <a:lvl1pPr>
              <a:defRPr b="1">
                <a:solidFill>
                  <a:srgbClr val="FB8E20"/>
                </a:solidFill>
              </a:defRPr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254371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559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46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7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87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31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50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4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1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57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  <p:sldLayoutId id="2147483682" r:id="rId1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rgbClr val="36544F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rgbClr val="36544F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rgbClr val="36544F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query/latest" TargetMode="Externa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stack.com/router/latest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 descr="Ein Bild, das draußen, Gras, Himmel, Pflanze enthält.&#10;&#10;Automatisch generierte Beschreibung">
            <a:extLst>
              <a:ext uri="{FF2B5EF4-FFF2-40B4-BE49-F238E27FC236}">
                <a16:creationId xmlns:a16="http://schemas.microsoft.com/office/drawing/2014/main" id="{58551A4F-3CE4-545E-2C94-879BDE25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70" y="-11173"/>
            <a:ext cx="9143999" cy="6102626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51EB4A2D-5336-9F16-714E-B160B2F3BCFB}"/>
              </a:ext>
            </a:extLst>
          </p:cNvPr>
          <p:cNvSpPr/>
          <p:nvPr/>
        </p:nvSpPr>
        <p:spPr>
          <a:xfrm>
            <a:off x="248966" y="3282522"/>
            <a:ext cx="9143999" cy="4550833"/>
          </a:xfrm>
          <a:prstGeom prst="rect">
            <a:avLst/>
          </a:prstGeom>
          <a:solidFill>
            <a:srgbClr val="D4EBE9">
              <a:alpha val="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91440" y="4550833"/>
            <a:ext cx="9254535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8371" y="4550833"/>
            <a:ext cx="9127258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International JavaScript Conference | Munich, November 12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79C06328-2E68-5F81-E812-8E6FF40415EB}"/>
              </a:ext>
            </a:extLst>
          </p:cNvPr>
          <p:cNvSpPr/>
          <p:nvPr/>
        </p:nvSpPr>
        <p:spPr>
          <a:xfrm>
            <a:off x="1" y="-9993"/>
            <a:ext cx="9143999" cy="4560826"/>
          </a:xfrm>
          <a:prstGeom prst="rect">
            <a:avLst/>
          </a:prstGeom>
          <a:solidFill>
            <a:srgbClr val="D4EBE9">
              <a:alpha val="397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A7381432-3503-5A80-D00E-210B0CF1B077}"/>
              </a:ext>
            </a:extLst>
          </p:cNvPr>
          <p:cNvGrpSpPr/>
          <p:nvPr/>
        </p:nvGrpSpPr>
        <p:grpSpPr>
          <a:xfrm>
            <a:off x="474953" y="46372"/>
            <a:ext cx="2824383" cy="906953"/>
            <a:chOff x="-941811" y="-1179767"/>
            <a:chExt cx="2824383" cy="906953"/>
          </a:xfrm>
        </p:grpSpPr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B3E6830E-F86B-7BB0-E0C7-9195597DCFD8}"/>
                </a:ext>
              </a:extLst>
            </p:cNvPr>
            <p:cNvSpPr txBox="1"/>
            <p:nvPr/>
          </p:nvSpPr>
          <p:spPr>
            <a:xfrm>
              <a:off x="-941106" y="-1179767"/>
              <a:ext cx="2823678" cy="523220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12"/>
              </a:schemeClr>
            </a:solidFill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28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2E7627F9-20F7-FB5D-3785-7B71E7D23166}"/>
                </a:ext>
              </a:extLst>
            </p:cNvPr>
            <p:cNvSpPr txBox="1"/>
            <p:nvPr/>
          </p:nvSpPr>
          <p:spPr>
            <a:xfrm>
              <a:off x="-941811" y="-657535"/>
              <a:ext cx="2823678" cy="384721"/>
            </a:xfrm>
            <a:prstGeom prst="rect">
              <a:avLst/>
            </a:prstGeom>
            <a:solidFill>
              <a:schemeClr val="accent1">
                <a:lumMod val="40000"/>
                <a:lumOff val="60000"/>
                <a:alpha val="51000"/>
              </a:schemeClr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/>
              <a:r>
                <a:rPr lang="de-DE" sz="185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https://</a:t>
              </a:r>
              <a:r>
                <a:rPr lang="de-DE" sz="1850" b="1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SemiBold" panose="020B0503030403020204" pitchFamily="34" charset="0"/>
                  <a:ea typeface="Source Sans Pro" charset="0"/>
                  <a:cs typeface="Source Sans Pro" charset="0"/>
                </a:rPr>
                <a:t>nilshartmann.net</a:t>
              </a:r>
              <a:endParaRPr lang="de-DE" sz="185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 SemiBold" panose="020B0503030403020204" pitchFamily="34" charset="0"/>
                <a:ea typeface="Source Sans Pro" charset="0"/>
                <a:cs typeface="Source Sans Pro" charset="0"/>
              </a:endParaRPr>
            </a:p>
          </p:txBody>
        </p:sp>
      </p:grpSp>
      <p:sp>
        <p:nvSpPr>
          <p:cNvPr id="19" name="Rechteck 18">
            <a:extLst>
              <a:ext uri="{FF2B5EF4-FFF2-40B4-BE49-F238E27FC236}">
                <a16:creationId xmlns:a16="http://schemas.microsoft.com/office/drawing/2014/main" id="{800CB803-2D1B-EA71-9387-0FA09B70E5A1}"/>
              </a:ext>
            </a:extLst>
          </p:cNvPr>
          <p:cNvSpPr/>
          <p:nvPr/>
        </p:nvSpPr>
        <p:spPr>
          <a:xfrm>
            <a:off x="390531" y="1440714"/>
            <a:ext cx="442080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9600" b="1" dirty="0">
                <a:ln>
                  <a:solidFill>
                    <a:srgbClr val="D4EBE9"/>
                  </a:solidFill>
                </a:ln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React</a:t>
            </a:r>
            <a:endParaRPr lang="de-DE" sz="4800" b="1" dirty="0">
              <a:ln>
                <a:solidFill>
                  <a:srgbClr val="D4EBE9"/>
                </a:solidFill>
              </a:ln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E9F5A552-3D38-BB7D-7A6E-59028EAC4675}"/>
              </a:ext>
            </a:extLst>
          </p:cNvPr>
          <p:cNvSpPr txBox="1"/>
          <p:nvPr/>
        </p:nvSpPr>
        <p:spPr>
          <a:xfrm>
            <a:off x="2104863" y="2695227"/>
            <a:ext cx="63454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7200" b="1" dirty="0" err="1">
                <a:ln>
                  <a:solidFill>
                    <a:srgbClr val="36544F"/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TanStack</a:t>
            </a:r>
            <a:endParaRPr lang="de-DE" sz="60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D622E165-915E-787D-D569-29FBE756D67F}"/>
              </a:ext>
            </a:extLst>
          </p:cNvPr>
          <p:cNvSpPr txBox="1"/>
          <p:nvPr/>
        </p:nvSpPr>
        <p:spPr>
          <a:xfrm>
            <a:off x="363065" y="2974745"/>
            <a:ext cx="218157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000" b="1" dirty="0" err="1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72774B3-0CFD-6C75-C69B-5D596D38334E}"/>
              </a:ext>
            </a:extLst>
          </p:cNvPr>
          <p:cNvSpPr txBox="1"/>
          <p:nvPr/>
        </p:nvSpPr>
        <p:spPr>
          <a:xfrm>
            <a:off x="2649524" y="1071782"/>
            <a:ext cx="5256116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C4DAD8"/>
                </a:solidFill>
                <a:latin typeface="Montserrat" charset="0"/>
                <a:ea typeface="Montserrat" charset="0"/>
                <a:cs typeface="Montserrat" charset="0"/>
              </a:rPr>
              <a:t>Modern</a:t>
            </a:r>
            <a:endParaRPr lang="de-DE" sz="55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C4DAD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1484130C-1488-46E6-A6DF-303DB9D4370C}"/>
              </a:ext>
            </a:extLst>
          </p:cNvPr>
          <p:cNvSpPr txBox="1"/>
          <p:nvPr/>
        </p:nvSpPr>
        <p:spPr>
          <a:xfrm>
            <a:off x="4329881" y="1513497"/>
            <a:ext cx="352077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9600" b="1" dirty="0">
                <a:ln>
                  <a:solidFill>
                    <a:srgbClr val="C4DAD8"/>
                  </a:solidFill>
                </a:ln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SPAs</a:t>
            </a:r>
            <a:endParaRPr lang="de-DE" sz="7200" b="1" dirty="0">
              <a:ln>
                <a:solidFill>
                  <a:srgbClr val="C4DAD8"/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41087DD-AAC2-CF9A-49FC-0319A53D559D}"/>
              </a:ext>
            </a:extLst>
          </p:cNvPr>
          <p:cNvSpPr txBox="1"/>
          <p:nvPr/>
        </p:nvSpPr>
        <p:spPr>
          <a:xfrm>
            <a:off x="4629106" y="3556825"/>
            <a:ext cx="269061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5AB88F"/>
                </a:solidFill>
                <a:latin typeface="Montserrat" charset="0"/>
                <a:ea typeface="Montserrat" charset="0"/>
                <a:cs typeface="Montserrat" charset="0"/>
              </a:rPr>
              <a:t>Query</a:t>
            </a:r>
            <a:endParaRPr lang="de-DE" sz="48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5AB88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E422207-E838-1858-03D8-32136C510D10}"/>
              </a:ext>
            </a:extLst>
          </p:cNvPr>
          <p:cNvSpPr txBox="1"/>
          <p:nvPr/>
        </p:nvSpPr>
        <p:spPr>
          <a:xfrm>
            <a:off x="474953" y="3592164"/>
            <a:ext cx="316300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6000" b="1" dirty="0">
                <a:ln w="0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Router</a:t>
            </a:r>
            <a:endParaRPr lang="de-DE" sz="5400" b="1" dirty="0">
              <a:ln w="0">
                <a:solidFill>
                  <a:schemeClr val="tx1">
                    <a:lumMod val="65000"/>
                    <a:lumOff val="35000"/>
                  </a:schemeClr>
                </a:solidFill>
              </a:ln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19D02185-1A85-CB6C-5EEE-63827162F4F9}"/>
              </a:ext>
            </a:extLst>
          </p:cNvPr>
          <p:cNvSpPr txBox="1"/>
          <p:nvPr/>
        </p:nvSpPr>
        <p:spPr>
          <a:xfrm>
            <a:off x="2889836" y="3899325"/>
            <a:ext cx="2181572" cy="646331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3600" b="1" dirty="0">
                <a:ln w="0">
                  <a:solidFill>
                    <a:schemeClr val="accent6">
                      <a:lumMod val="50000"/>
                    </a:schemeClr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and</a:t>
            </a:r>
            <a:endParaRPr lang="de-DE" sz="4900" b="1" dirty="0">
              <a:ln w="0">
                <a:solidFill>
                  <a:schemeClr val="accent6">
                    <a:lumMod val="50000"/>
                  </a:schemeClr>
                </a:solidFill>
              </a:ln>
              <a:solidFill>
                <a:srgbClr val="5EA985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222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0E2539-5BD5-4939-1124-75975D130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12230750-12CC-E27B-D6EC-9D6579B69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D3356D-DAF6-C37C-D47E-4452FB5DC0B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Pending</a:t>
            </a:r>
            <a:r>
              <a:rPr lang="de-DE" dirty="0"/>
              <a:t> </a:t>
            </a:r>
            <a:r>
              <a:rPr lang="de-DE" dirty="0" err="1"/>
              <a:t>state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book-query.ts</a:t>
            </a:r>
            <a:r>
              <a:rPr lang="de-DE" sz="1400" b="0" dirty="0">
                <a:solidFill>
                  <a:srgbClr val="36544F"/>
                </a:solidFill>
              </a:rPr>
              <a:t> - </a:t>
            </a:r>
            <a:r>
              <a:rPr lang="de-DE" sz="1400" b="0" dirty="0" err="1">
                <a:solidFill>
                  <a:srgbClr val="36544F"/>
                </a:solidFill>
              </a:rPr>
              <a:t>slowdown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$</a:t>
            </a:r>
            <a:r>
              <a:rPr lang="de-DE" sz="1400" b="0" dirty="0" err="1">
                <a:solidFill>
                  <a:srgbClr val="36544F"/>
                </a:solidFill>
              </a:rPr>
              <a:t>bookId</a:t>
            </a:r>
            <a:r>
              <a:rPr lang="de-DE" sz="1400" b="0" dirty="0">
                <a:solidFill>
                  <a:srgbClr val="36544F"/>
                </a:solidFill>
              </a:rPr>
              <a:t>/</a:t>
            </a:r>
            <a:r>
              <a:rPr lang="de-DE" sz="1400" b="0" dirty="0" err="1">
                <a:solidFill>
                  <a:srgbClr val="36544F"/>
                </a:solidFill>
              </a:rPr>
              <a:t>index.tsx</a:t>
            </a:r>
            <a:r>
              <a:rPr lang="de-DE" sz="1400" b="0" dirty="0">
                <a:solidFill>
                  <a:srgbClr val="36544F"/>
                </a:solidFill>
              </a:rPr>
              <a:t> - </a:t>
            </a:r>
            <a:r>
              <a:rPr lang="de-DE" sz="1400" b="0" dirty="0" err="1">
                <a:solidFill>
                  <a:srgbClr val="36544F"/>
                </a:solidFill>
              </a:rPr>
              <a:t>pendingComponent</a:t>
            </a:r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9328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9E67FD-EB1C-C03A-061B-D0E27A26A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E941A0D8-A94A-045C-0FD6-76A86A20B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6F4924-4E2E-4D8C-86F5-7696A82502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Validation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zod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book-types.ts</a:t>
            </a:r>
            <a:r>
              <a:rPr lang="de-DE" sz="1400" b="0" dirty="0">
                <a:solidFill>
                  <a:srgbClr val="36544F"/>
                </a:solidFill>
              </a:rPr>
              <a:t>: </a:t>
            </a:r>
            <a:r>
              <a:rPr lang="de-DE" sz="1400" b="0" dirty="0" err="1">
                <a:solidFill>
                  <a:srgbClr val="36544F"/>
                </a:solidFill>
              </a:rPr>
              <a:t>add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zod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book-query.ts</a:t>
            </a:r>
            <a:r>
              <a:rPr lang="de-DE" sz="1400" b="0" dirty="0">
                <a:solidFill>
                  <a:srgbClr val="36544F"/>
                </a:solidFill>
              </a:rPr>
              <a:t> – </a:t>
            </a:r>
            <a:r>
              <a:rPr lang="de-DE" sz="1400" b="0" dirty="0" err="1">
                <a:solidFill>
                  <a:srgbClr val="36544F"/>
                </a:solidFill>
              </a:rPr>
              <a:t>TBookDetails.parse</a:t>
            </a:r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19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F92F8-672A-4F61-BC22-40D4CA8BF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F426C81B-7BD9-EEFC-FAAE-0A8EE6D10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908E790-8B00-287C-E241-6C84949444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State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params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books</a:t>
            </a:r>
            <a:r>
              <a:rPr lang="de-DE" sz="1400" b="0" dirty="0">
                <a:solidFill>
                  <a:srgbClr val="36544F"/>
                </a:solidFill>
              </a:rPr>
              <a:t>/</a:t>
            </a:r>
            <a:r>
              <a:rPr lang="de-DE" sz="1400" b="0" dirty="0" err="1">
                <a:solidFill>
                  <a:srgbClr val="36544F"/>
                </a:solidFill>
              </a:rPr>
              <a:t>index.tsx</a:t>
            </a:r>
            <a:r>
              <a:rPr lang="de-DE" sz="1400" b="0" dirty="0">
                <a:solidFill>
                  <a:srgbClr val="36544F"/>
                </a:solidFill>
              </a:rPr>
              <a:t> – </a:t>
            </a:r>
            <a:r>
              <a:rPr lang="de-DE" sz="1400" b="0" dirty="0" err="1">
                <a:solidFill>
                  <a:srgbClr val="36544F"/>
                </a:solidFill>
              </a:rPr>
              <a:t>define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search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params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BookmarkButton.ts</a:t>
            </a:r>
            <a:r>
              <a:rPr lang="de-DE" sz="1400" b="0" dirty="0">
                <a:solidFill>
                  <a:srgbClr val="36544F"/>
                </a:solidFill>
              </a:rPr>
              <a:t> – </a:t>
            </a:r>
            <a:r>
              <a:rPr lang="de-DE" sz="1400" b="0" dirty="0" err="1">
                <a:solidFill>
                  <a:srgbClr val="36544F"/>
                </a:solidFill>
              </a:rPr>
              <a:t>consume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search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params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event-</a:t>
            </a:r>
            <a:r>
              <a:rPr lang="de-DE" sz="1400" b="0" dirty="0" err="1">
                <a:solidFill>
                  <a:srgbClr val="36544F"/>
                </a:solidFill>
              </a:rPr>
              <a:t>store.ts</a:t>
            </a:r>
            <a:r>
              <a:rPr lang="de-DE" sz="1400" b="0" dirty="0">
                <a:solidFill>
                  <a:srgbClr val="36544F"/>
                </a:solidFill>
              </a:rPr>
              <a:t> – </a:t>
            </a:r>
            <a:r>
              <a:rPr lang="de-DE" sz="1400" b="0" dirty="0" err="1">
                <a:solidFill>
                  <a:srgbClr val="36544F"/>
                </a:solidFill>
              </a:rPr>
              <a:t>enabledLogEvents</a:t>
            </a:r>
            <a:r>
              <a:rPr lang="de-DE" sz="1400" b="0" dirty="0">
                <a:solidFill>
                  <a:srgbClr val="36544F"/>
                </a:solidFill>
              </a:rPr>
              <a:t> = ["</a:t>
            </a:r>
            <a:r>
              <a:rPr lang="de-DE" sz="1400" b="0" dirty="0" err="1">
                <a:solidFill>
                  <a:srgbClr val="36544F"/>
                </a:solidFill>
              </a:rPr>
              <a:t>Rendered</a:t>
            </a:r>
            <a:r>
              <a:rPr lang="de-DE" sz="1400" b="0" dirty="0">
                <a:solidFill>
                  <a:srgbClr val="36544F"/>
                </a:solidFill>
              </a:rPr>
              <a:t>"]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712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4D640B-CED9-A392-FC41-6415D9D35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EF012FC-5F10-80BC-62FA-046E91E1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9C391D-62B0-93C3-9362-E4FA38B4CDF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Query </a:t>
            </a:r>
            <a:r>
              <a:rPr lang="de-DE" dirty="0" err="1"/>
              <a:t>cache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add</a:t>
            </a:r>
            <a:r>
              <a:rPr lang="de-DE" sz="1400" b="0" dirty="0">
                <a:solidFill>
                  <a:srgbClr val="36544F"/>
                </a:solidFill>
              </a:rPr>
              <a:t> 40_query_cache/00_material</a:t>
            </a: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BookDetails.tsx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add</a:t>
            </a:r>
            <a:r>
              <a:rPr lang="de-DE" sz="1400" b="0" dirty="0">
                <a:solidFill>
                  <a:srgbClr val="36544F"/>
                </a:solidFill>
              </a:rPr>
              <a:t>  &lt;</a:t>
            </a:r>
            <a:r>
              <a:rPr lang="de-DE" sz="1400" b="0" dirty="0" err="1">
                <a:solidFill>
                  <a:srgbClr val="36544F"/>
                </a:solidFill>
              </a:rPr>
              <a:t>ReviewLink</a:t>
            </a:r>
            <a:r>
              <a:rPr lang="de-DE" sz="1400" b="0" dirty="0">
                <a:solidFill>
                  <a:srgbClr val="36544F"/>
                </a:solidFill>
              </a:rPr>
              <a:t> /&gt;</a:t>
            </a: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ReviewLink.tsx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implement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reviews</a:t>
            </a:r>
            <a:r>
              <a:rPr lang="de-DE" sz="1400" b="0" dirty="0">
                <a:solidFill>
                  <a:srgbClr val="36544F"/>
                </a:solidFill>
              </a:rPr>
              <a:t>/</a:t>
            </a:r>
            <a:r>
              <a:rPr lang="de-DE" sz="1400" b="0" dirty="0" err="1">
                <a:solidFill>
                  <a:srgbClr val="36544F"/>
                </a:solidFill>
              </a:rPr>
              <a:t>index.tsx</a:t>
            </a:r>
            <a:r>
              <a:rPr lang="de-DE" sz="1400" b="0" dirty="0">
                <a:solidFill>
                  <a:srgbClr val="36544F"/>
                </a:solidFill>
              </a:rPr>
              <a:t>: Load </a:t>
            </a:r>
            <a:r>
              <a:rPr lang="de-DE" sz="1400" b="0" dirty="0" err="1">
                <a:solidFill>
                  <a:srgbClr val="36544F"/>
                </a:solidFill>
              </a:rPr>
              <a:t>book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data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What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happening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when</a:t>
            </a:r>
            <a:r>
              <a:rPr lang="de-DE" sz="1400" b="0" dirty="0">
                <a:solidFill>
                  <a:srgbClr val="36544F"/>
                </a:solidFill>
              </a:rPr>
              <a:t> on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network? </a:t>
            </a:r>
            <a:r>
              <a:rPr lang="de-DE" sz="1400" b="0" dirty="0" err="1">
                <a:solidFill>
                  <a:srgbClr val="36544F"/>
                </a:solidFill>
              </a:rPr>
              <a:t>What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happening</a:t>
            </a:r>
            <a:r>
              <a:rPr lang="de-DE" sz="1400" b="0" dirty="0">
                <a:solidFill>
                  <a:srgbClr val="36544F"/>
                </a:solidFill>
              </a:rPr>
              <a:t> in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cache</a:t>
            </a:r>
            <a:r>
              <a:rPr lang="de-DE" sz="1400" b="0" dirty="0">
                <a:solidFill>
                  <a:srgbClr val="36544F"/>
                </a:solidFill>
              </a:rPr>
              <a:t>?</a:t>
            </a:r>
          </a:p>
          <a:p>
            <a:pPr lvl="1"/>
            <a:r>
              <a:rPr lang="de-DE" sz="1100" dirty="0" err="1"/>
              <a:t>Navigate</a:t>
            </a:r>
            <a:r>
              <a:rPr lang="de-DE" sz="1100" dirty="0"/>
              <a:t> </a:t>
            </a:r>
            <a:r>
              <a:rPr lang="de-DE" sz="1100" dirty="0" err="1"/>
              <a:t>from</a:t>
            </a:r>
            <a:r>
              <a:rPr lang="de-DE" sz="1100" dirty="0"/>
              <a:t> </a:t>
            </a:r>
            <a:r>
              <a:rPr lang="de-DE" sz="1100" dirty="0" err="1"/>
              <a:t>bookId</a:t>
            </a:r>
            <a:r>
              <a:rPr lang="de-DE" sz="1100" dirty="0"/>
              <a:t> -&gt; </a:t>
            </a:r>
            <a:r>
              <a:rPr lang="de-DE" sz="1100" dirty="0" err="1"/>
              <a:t>reviews</a:t>
            </a:r>
            <a:endParaRPr lang="de-DE" sz="1100" dirty="0"/>
          </a:p>
          <a:p>
            <a:pPr lvl="1"/>
            <a:r>
              <a:rPr lang="de-DE" sz="1100" dirty="0" err="1"/>
              <a:t>Reload</a:t>
            </a:r>
            <a:r>
              <a:rPr lang="de-DE" sz="1100" dirty="0"/>
              <a:t> </a:t>
            </a:r>
            <a:r>
              <a:rPr lang="de-DE" sz="1100" dirty="0" err="1"/>
              <a:t>reviews</a:t>
            </a:r>
            <a:endParaRPr lang="de-DE" sz="11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69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DEF5A-5CFD-C78D-4703-C6604F380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D9C5F9B2-1D59-C512-7695-3920D85F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4F65563-8F69-5CF7-088D-EE63F22D46D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Router: Early </a:t>
            </a:r>
            <a:r>
              <a:rPr lang="de-DE" dirty="0" err="1"/>
              <a:t>loading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add</a:t>
            </a:r>
            <a:r>
              <a:rPr lang="de-DE" sz="1400" b="0" dirty="0">
                <a:solidFill>
                  <a:srgbClr val="36544F"/>
                </a:solidFill>
              </a:rPr>
              <a:t> 45_before_load/00_material </a:t>
            </a:r>
            <a:r>
              <a:rPr lang="de-DE" sz="1400" b="0" dirty="0" err="1">
                <a:solidFill>
                  <a:srgbClr val="36544F"/>
                </a:solidFill>
              </a:rPr>
              <a:t>with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u="sng" dirty="0" err="1">
                <a:solidFill>
                  <a:srgbClr val="36544F"/>
                </a:solidFill>
              </a:rPr>
              <a:t>route.tsx</a:t>
            </a:r>
            <a:endParaRPr lang="de-DE" sz="1400" b="0" u="sng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Implement </a:t>
            </a:r>
            <a:r>
              <a:rPr lang="de-DE" sz="1400" b="0" dirty="0" err="1">
                <a:solidFill>
                  <a:srgbClr val="36544F"/>
                </a:solidFill>
              </a:rPr>
              <a:t>route.tsx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What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happening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when</a:t>
            </a:r>
            <a:r>
              <a:rPr lang="de-DE" sz="1400" b="0" dirty="0">
                <a:solidFill>
                  <a:srgbClr val="36544F"/>
                </a:solidFill>
              </a:rPr>
              <a:t> on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network? </a:t>
            </a:r>
            <a:r>
              <a:rPr lang="de-DE" sz="1400" b="0" dirty="0" err="1">
                <a:solidFill>
                  <a:srgbClr val="36544F"/>
                </a:solidFill>
              </a:rPr>
              <a:t>What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is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happening</a:t>
            </a:r>
            <a:r>
              <a:rPr lang="de-DE" sz="1400" b="0" dirty="0">
                <a:solidFill>
                  <a:srgbClr val="36544F"/>
                </a:solidFill>
              </a:rPr>
              <a:t> in </a:t>
            </a:r>
            <a:r>
              <a:rPr lang="de-DE" sz="1400" b="0" dirty="0" err="1">
                <a:solidFill>
                  <a:srgbClr val="36544F"/>
                </a:solidFill>
              </a:rPr>
              <a:t>the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cache</a:t>
            </a:r>
            <a:r>
              <a:rPr lang="de-DE" sz="1400" b="0" dirty="0">
                <a:solidFill>
                  <a:srgbClr val="36544F"/>
                </a:solidFill>
              </a:rPr>
              <a:t>?</a:t>
            </a:r>
          </a:p>
          <a:p>
            <a:pPr lvl="1"/>
            <a:r>
              <a:rPr lang="de-DE" sz="1100" dirty="0" err="1"/>
              <a:t>Navigate</a:t>
            </a:r>
            <a:r>
              <a:rPr lang="de-DE" sz="1100" dirty="0"/>
              <a:t> </a:t>
            </a:r>
            <a:r>
              <a:rPr lang="de-DE" sz="1100" dirty="0" err="1"/>
              <a:t>from</a:t>
            </a:r>
            <a:r>
              <a:rPr lang="de-DE" sz="1100" dirty="0"/>
              <a:t> </a:t>
            </a:r>
            <a:r>
              <a:rPr lang="de-DE" sz="1100" dirty="0" err="1"/>
              <a:t>bookId</a:t>
            </a:r>
            <a:r>
              <a:rPr lang="de-DE" sz="1100" dirty="0"/>
              <a:t> -&gt; </a:t>
            </a:r>
            <a:r>
              <a:rPr lang="de-DE" sz="1100" dirty="0" err="1"/>
              <a:t>reviews</a:t>
            </a:r>
            <a:endParaRPr lang="de-DE" sz="1100" dirty="0"/>
          </a:p>
          <a:p>
            <a:pPr lvl="1"/>
            <a:r>
              <a:rPr lang="de-DE" sz="1100" dirty="0" err="1"/>
              <a:t>Reload</a:t>
            </a:r>
            <a:r>
              <a:rPr lang="de-DE" sz="1100" dirty="0"/>
              <a:t> </a:t>
            </a:r>
            <a:r>
              <a:rPr lang="de-DE" sz="1100" dirty="0" err="1"/>
              <a:t>reviews</a:t>
            </a:r>
            <a:endParaRPr lang="de-DE" sz="1100" dirty="0"/>
          </a:p>
          <a:p>
            <a:pPr lvl="1"/>
            <a:r>
              <a:rPr lang="de-DE" sz="1100" dirty="0"/>
              <a:t>Still slow, </a:t>
            </a:r>
            <a:r>
              <a:rPr lang="de-DE" sz="1100" u="sng" dirty="0"/>
              <a:t>but </a:t>
            </a:r>
            <a:r>
              <a:rPr lang="de-DE" sz="1100" u="sng" dirty="0" err="1"/>
              <a:t>Requests</a:t>
            </a:r>
            <a:r>
              <a:rPr lang="de-DE" sz="1100" u="sng" dirty="0"/>
              <a:t> in parallel</a:t>
            </a:r>
          </a:p>
          <a:p>
            <a:pPr lvl="1"/>
            <a:r>
              <a:rPr lang="de-DE" sz="1100" b="0" dirty="0" err="1">
                <a:solidFill>
                  <a:srgbClr val="36544F"/>
                </a:solidFill>
              </a:rPr>
              <a:t>There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are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other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ways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to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achieve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the</a:t>
            </a:r>
            <a:r>
              <a:rPr lang="de-DE" sz="1100" b="0" dirty="0">
                <a:solidFill>
                  <a:srgbClr val="36544F"/>
                </a:solidFill>
              </a:rPr>
              <a:t> same</a:t>
            </a: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5349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F1C04E-4873-E9CA-8FAA-14CE94952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C30852C5-F799-BB5D-EF77-1512A7940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0924575-E230-F9AA-1411-BA71898ED5A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Mutations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Remove </a:t>
            </a:r>
            <a:r>
              <a:rPr lang="de-DE" sz="1400" b="0" dirty="0" err="1">
                <a:solidFill>
                  <a:srgbClr val="36544F"/>
                </a:solidFill>
              </a:rPr>
              <a:t>slowdown</a:t>
            </a:r>
            <a:r>
              <a:rPr lang="de-DE" sz="1400" b="0" dirty="0">
                <a:solidFill>
                  <a:srgbClr val="36544F"/>
                </a:solidFill>
              </a:rPr>
              <a:t> in </a:t>
            </a:r>
            <a:r>
              <a:rPr lang="de-DE" sz="1400" b="0" dirty="0" err="1">
                <a:solidFill>
                  <a:srgbClr val="36544F"/>
                </a:solidFill>
              </a:rPr>
              <a:t>bookByIdQueryOpts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__</a:t>
            </a:r>
            <a:r>
              <a:rPr lang="de-DE" sz="1400" b="0" dirty="0" err="1">
                <a:solidFill>
                  <a:srgbClr val="36544F"/>
                </a:solidFill>
              </a:rPr>
              <a:t>root.tsx</a:t>
            </a:r>
            <a:r>
              <a:rPr lang="de-DE" sz="1400" b="0" dirty="0">
                <a:solidFill>
                  <a:srgbClr val="36544F"/>
                </a:solidFill>
              </a:rPr>
              <a:t>: </a:t>
            </a:r>
            <a:r>
              <a:rPr lang="de-DE" sz="1400" b="0" dirty="0" err="1">
                <a:solidFill>
                  <a:srgbClr val="36544F"/>
                </a:solidFill>
              </a:rPr>
              <a:t>enable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BookOfTheMonth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BookOfTheMonth</a:t>
            </a:r>
            <a:r>
              <a:rPr lang="de-DE" sz="1400" b="0" dirty="0">
                <a:solidFill>
                  <a:srgbClr val="36544F"/>
                </a:solidFill>
              </a:rPr>
              <a:t>: Load </a:t>
            </a:r>
            <a:r>
              <a:rPr lang="de-DE" sz="1400" b="0" dirty="0" err="1">
                <a:solidFill>
                  <a:srgbClr val="36544F"/>
                </a:solidFill>
              </a:rPr>
              <a:t>book</a:t>
            </a:r>
            <a:endParaRPr lang="de-DE" sz="1400" b="0" dirty="0">
              <a:solidFill>
                <a:srgbClr val="36544F"/>
              </a:solidFill>
            </a:endParaRPr>
          </a:p>
          <a:p>
            <a:pPr lvl="1"/>
            <a:r>
              <a:rPr lang="de-DE" sz="1100" dirty="0"/>
              <a:t> Note: </a:t>
            </a:r>
            <a:r>
              <a:rPr lang="de-DE" sz="1100" dirty="0" err="1"/>
              <a:t>again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queryOpts</a:t>
            </a:r>
            <a:endParaRPr lang="de-DE" sz="1100" dirty="0"/>
          </a:p>
          <a:p>
            <a:pPr lvl="1"/>
            <a:r>
              <a:rPr lang="de-DE" sz="1100" b="0" dirty="0">
                <a:solidFill>
                  <a:srgbClr val="36544F"/>
                </a:solidFill>
              </a:rPr>
              <a:t>Note: </a:t>
            </a:r>
            <a:r>
              <a:rPr lang="de-DE" sz="1100" b="0" dirty="0" err="1">
                <a:solidFill>
                  <a:srgbClr val="36544F"/>
                </a:solidFill>
              </a:rPr>
              <a:t>again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it's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coming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from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the</a:t>
            </a:r>
            <a:r>
              <a:rPr lang="de-DE" sz="1100" b="0" dirty="0">
                <a:solidFill>
                  <a:srgbClr val="36544F"/>
                </a:solidFill>
              </a:rPr>
              <a:t> </a:t>
            </a:r>
            <a:r>
              <a:rPr lang="de-DE" sz="1100" b="0" dirty="0" err="1">
                <a:solidFill>
                  <a:srgbClr val="36544F"/>
                </a:solidFill>
              </a:rPr>
              <a:t>cache</a:t>
            </a:r>
            <a:endParaRPr lang="de-DE" sz="11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Enable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LikeButton</a:t>
            </a:r>
            <a:r>
              <a:rPr lang="de-DE" sz="1400" b="0" dirty="0">
                <a:solidFill>
                  <a:srgbClr val="36544F"/>
                </a:solidFill>
              </a:rPr>
              <a:t> in </a:t>
            </a:r>
            <a:r>
              <a:rPr lang="de-DE" sz="1400" b="0" dirty="0" err="1">
                <a:solidFill>
                  <a:srgbClr val="36544F"/>
                </a:solidFill>
              </a:rPr>
              <a:t>BookDetails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like-mutation: </a:t>
            </a:r>
            <a:r>
              <a:rPr lang="de-DE" sz="1400" b="0" dirty="0" err="1">
                <a:solidFill>
                  <a:srgbClr val="36544F"/>
                </a:solidFill>
              </a:rPr>
              <a:t>implement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mutation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LikeButton</a:t>
            </a:r>
            <a:r>
              <a:rPr lang="de-DE" sz="1400" b="0" dirty="0">
                <a:solidFill>
                  <a:srgbClr val="36544F"/>
                </a:solidFill>
              </a:rPr>
              <a:t>: </a:t>
            </a:r>
            <a:r>
              <a:rPr lang="de-DE" sz="1400" b="0" dirty="0" err="1">
                <a:solidFill>
                  <a:srgbClr val="36544F"/>
                </a:solidFill>
              </a:rPr>
              <a:t>implement</a:t>
            </a:r>
            <a:r>
              <a:rPr lang="de-DE" sz="1400" b="0" dirty="0">
                <a:solidFill>
                  <a:srgbClr val="36544F"/>
                </a:solidFill>
              </a:rPr>
              <a:t> </a:t>
            </a:r>
            <a:r>
              <a:rPr lang="de-DE" sz="1400" b="0" dirty="0" err="1">
                <a:solidFill>
                  <a:srgbClr val="36544F"/>
                </a:solidFill>
              </a:rPr>
              <a:t>mutation</a:t>
            </a:r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19049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AFFC9-639D-501A-D828-793A5FAB3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8D3E56-F368-0A84-00D5-9E5DD406E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router</a:t>
            </a:r>
            <a:r>
              <a:rPr lang="de-DE" dirty="0"/>
              <a:t> and </a:t>
            </a:r>
            <a:r>
              <a:rPr lang="de-DE" dirty="0" err="1"/>
              <a:t>tanstack</a:t>
            </a:r>
            <a:r>
              <a:rPr lang="de-DE" dirty="0"/>
              <a:t> </a:t>
            </a:r>
            <a:r>
              <a:rPr lang="de-DE" dirty="0" err="1"/>
              <a:t>query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7C0127-2C38-7DFF-8E7D-00A23CAF72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Summary</a:t>
            </a:r>
            <a:r>
              <a:rPr lang="de-DE" sz="14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4000" i="1" u="sng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6000" i="1" dirty="0" err="1">
                <a:latin typeface="Candara" panose="020E0502030303020204" pitchFamily="34" charset="0"/>
              </a:rPr>
              <a:t>Should</a:t>
            </a:r>
            <a:r>
              <a:rPr lang="de-DE" sz="6000" i="1" dirty="0">
                <a:latin typeface="Candara" panose="020E0502030303020204" pitchFamily="34" charset="0"/>
              </a:rPr>
              <a:t> I </a:t>
            </a:r>
            <a:r>
              <a:rPr lang="de-DE" sz="6000" i="1" dirty="0" err="1">
                <a:latin typeface="Candara" panose="020E0502030303020204" pitchFamily="34" charset="0"/>
              </a:rPr>
              <a:t>use</a:t>
            </a:r>
            <a:r>
              <a:rPr lang="de-DE" sz="6000" i="1" dirty="0">
                <a:latin typeface="Candara" panose="020E0502030303020204" pitchFamily="34" charset="0"/>
              </a:rPr>
              <a:t> </a:t>
            </a:r>
            <a:r>
              <a:rPr lang="de-DE" sz="6000" i="1" dirty="0" err="1">
                <a:latin typeface="Candara" panose="020E0502030303020204" pitchFamily="34" charset="0"/>
              </a:rPr>
              <a:t>it</a:t>
            </a:r>
            <a:r>
              <a:rPr lang="de-DE" sz="6000" i="1" dirty="0">
                <a:latin typeface="Candara" panose="020E0502030303020204" pitchFamily="34" charset="0"/>
              </a:rPr>
              <a:t>?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8296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F01157-EF6D-99CC-2CA0-493E790D27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B11518-8230-A27A-12A0-F279AED49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595CB2-1C4F-1FFD-D591-153C64ACE6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982605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27804-3E44-6E66-C243-A413BB9804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0C317CB-6CB7-7A15-2276-149F81A75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26AF915-DEB0-9A2A-CC4D-F8D2720CE0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93358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633009-A51A-145D-F246-4FF75FF7AB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D0D34-0207-E037-847B-7F86B1D8E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6DA71B-803D-848E-F803-93A8B388E8D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87906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997BB58-D807-5249-0B3E-A62C93C8170A}"/>
              </a:ext>
            </a:extLst>
          </p:cNvPr>
          <p:cNvSpPr txBox="1"/>
          <p:nvPr/>
        </p:nvSpPr>
        <p:spPr>
          <a:xfrm>
            <a:off x="1" y="75100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6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6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Freelance Software Developer,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Trainer </a:t>
            </a:r>
            <a:r>
              <a:rPr lang="de-DE" sz="22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2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80060ED-E66B-11AA-6B50-850B5E85B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572" y="2329806"/>
            <a:ext cx="1097332" cy="1600422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7A2A6EE-8AB9-F96A-8573-9A6388728F8F}"/>
              </a:ext>
            </a:extLst>
          </p:cNvPr>
          <p:cNvSpPr/>
          <p:nvPr/>
        </p:nvSpPr>
        <p:spPr>
          <a:xfrm>
            <a:off x="4698476" y="4042061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123215C-EAB1-5D69-2E99-15DE7E8DCE75}"/>
              </a:ext>
            </a:extLst>
          </p:cNvPr>
          <p:cNvSpPr/>
          <p:nvPr/>
        </p:nvSpPr>
        <p:spPr>
          <a:xfrm>
            <a:off x="126476" y="4025678"/>
            <a:ext cx="44455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55CC1BB-4E36-90EC-C4F1-6435C560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20" y="2311703"/>
            <a:ext cx="1619340" cy="160042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2235D462-9427-CE42-30BF-E85CE71EDB92}"/>
              </a:ext>
            </a:extLst>
          </p:cNvPr>
          <p:cNvSpPr txBox="1"/>
          <p:nvPr/>
        </p:nvSpPr>
        <p:spPr>
          <a:xfrm>
            <a:off x="0" y="1664261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TypeScript</a:t>
            </a:r>
          </a:p>
        </p:txBody>
      </p:sp>
    </p:spTree>
    <p:extLst>
      <p:ext uri="{BB962C8B-B14F-4D97-AF65-F5344CB8AC3E}">
        <p14:creationId xmlns:p14="http://schemas.microsoft.com/office/powerpoint/2010/main" val="2324075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DBBCEF-C781-3B4D-9817-8E4C8A0E1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D3DBBA-8778-CC2C-E954-27CCCD8FC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062C220-20A8-8029-9B5B-D77B489A13E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lnSpc>
                <a:spcPct val="110000"/>
              </a:lnSpc>
              <a:buNone/>
            </a:pPr>
            <a:endParaRPr lang="de-DE" sz="8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62828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C2A3A-1B48-55EB-2799-7DDA8A42A2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B8B90-2D1C-377D-8E92-B20208A06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21E205D-128B-028C-AD0C-5BB86D1E006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657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EE4193-75EE-4B60-D905-A859C2D12F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6E2C27-003C-3F4B-3A45-624AD5B53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EB0BCD-DC43-5424-DB4A-F28CBE37050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1807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A5C2B0-511D-C9E2-0E77-F434D877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A47188-600C-2108-AD0D-BE0008A9E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FB3E99-1BB3-578A-12A8-298CE6E351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7868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34DBC2-0782-54A7-8C9A-FD73CAC78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047CB9-9CA9-AFD0-A7C5-8F3AC459B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B4F189-16EF-0C97-CCE5-8C8F74C1F6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639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5A4FC-98A6-D373-C5B6-15CC53F06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83B942-29F5-4215-2E16-D7C200724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summary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FD38C6-D3BC-3C12-E135-FDC73B1BE95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lnSpc>
                <a:spcPct val="100000"/>
              </a:lnSpc>
              <a:buNone/>
            </a:pPr>
            <a:endParaRPr lang="de-DE" sz="8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?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Probably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, but...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Quite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new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less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than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one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year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!)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Very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active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development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hard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keep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up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Not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widely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Router)</a:t>
            </a: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19465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23601-8458-E273-805C-9BD6BA394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276B07-DA18-927D-7891-57845DF17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AD215C2-D1EE-8B5B-EDBB-7456DF98C0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37395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endParaRPr lang="de-DE" dirty="0"/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r>
              <a:rPr lang="de-DE" dirty="0">
                <a:solidFill>
                  <a:srgbClr val="36544F"/>
                </a:solidFill>
              </a:rPr>
              <a:t>Source-Code and Slides:</a:t>
            </a:r>
          </a:p>
          <a:p>
            <a:pPr marL="0" indent="0" algn="ctr">
              <a:buNone/>
            </a:pPr>
            <a:endParaRPr lang="de-DE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https://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react.schule</a:t>
            </a:r>
            <a:r>
              <a:rPr lang="de-DE" sz="2400" b="0" dirty="0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/</a:t>
            </a:r>
            <a:r>
              <a:rPr lang="de-DE" sz="2400" b="0" dirty="0" err="1">
                <a:solidFill>
                  <a:srgbClr val="1778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ijs-tanstack</a:t>
            </a: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endParaRPr lang="de-DE" b="0" dirty="0">
              <a:solidFill>
                <a:srgbClr val="36544F"/>
              </a:solidFill>
            </a:endParaRPr>
          </a:p>
          <a:p>
            <a:pPr marL="0" indent="0" algn="ctr">
              <a:lnSpc>
                <a:spcPct val="130000"/>
              </a:lnSpc>
              <a:buNone/>
            </a:pPr>
            <a:r>
              <a:rPr lang="de-DE" b="0" dirty="0">
                <a:solidFill>
                  <a:srgbClr val="36544F"/>
                </a:solidFill>
              </a:rPr>
              <a:t>I will </a:t>
            </a:r>
            <a:r>
              <a:rPr lang="de-DE" b="0" dirty="0" err="1">
                <a:solidFill>
                  <a:srgbClr val="36544F"/>
                </a:solidFill>
              </a:rPr>
              <a:t>commit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my</a:t>
            </a:r>
            <a:r>
              <a:rPr lang="de-DE" b="0" dirty="0">
                <a:solidFill>
                  <a:srgbClr val="36544F"/>
                </a:solidFill>
              </a:rPr>
              <a:t> live </a:t>
            </a:r>
            <a:r>
              <a:rPr lang="de-DE" b="0" dirty="0" err="1">
                <a:solidFill>
                  <a:srgbClr val="36544F"/>
                </a:solidFill>
              </a:rPr>
              <a:t>coding</a:t>
            </a:r>
            <a:r>
              <a:rPr lang="de-DE" b="0" dirty="0">
                <a:solidFill>
                  <a:srgbClr val="36544F"/>
                </a:solidFill>
              </a:rPr>
              <a:t> source code on an own </a:t>
            </a:r>
            <a:r>
              <a:rPr lang="de-DE" b="0" dirty="0" err="1">
                <a:solidFill>
                  <a:srgbClr val="36544F"/>
                </a:solidFill>
              </a:rPr>
              <a:t>branch</a:t>
            </a:r>
            <a:r>
              <a:rPr lang="de-DE" b="0" dirty="0">
                <a:solidFill>
                  <a:srgbClr val="36544F"/>
                </a:solidFill>
              </a:rPr>
              <a:t> </a:t>
            </a:r>
            <a:r>
              <a:rPr lang="de-DE" b="0" dirty="0" err="1">
                <a:solidFill>
                  <a:srgbClr val="36544F"/>
                </a:solidFill>
              </a:rPr>
              <a:t>later</a:t>
            </a:r>
            <a:endParaRPr lang="de-DE" b="0" dirty="0">
              <a:solidFill>
                <a:srgbClr val="36544F"/>
              </a:solidFill>
            </a:endParaRPr>
          </a:p>
          <a:p>
            <a:pPr lvl="1" algn="ctr"/>
            <a:endParaRPr lang="de-DE" sz="2100" b="0" dirty="0">
              <a:solidFill>
                <a:srgbClr val="36544F"/>
              </a:solidFill>
            </a:endParaRPr>
          </a:p>
          <a:p>
            <a:pPr lvl="1" algn="ctr"/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9075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B3584D7-709E-7445-9004-BD8D9D4680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40" t="10535" b="8197"/>
          <a:stretch/>
        </p:blipFill>
        <p:spPr>
          <a:xfrm>
            <a:off x="0" y="-6832"/>
            <a:ext cx="9144000" cy="5150332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2" y="-6832"/>
            <a:ext cx="9143999" cy="4510860"/>
          </a:xfrm>
          <a:prstGeom prst="rect">
            <a:avLst/>
          </a:prstGeom>
          <a:solidFill>
            <a:srgbClr val="D4EBE9">
              <a:alpha val="4244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04028"/>
            <a:ext cx="9144000" cy="639472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1BBDC070-223F-AA4C-B870-16D823CC1FA8}"/>
              </a:ext>
            </a:extLst>
          </p:cNvPr>
          <p:cNvSpPr/>
          <p:nvPr/>
        </p:nvSpPr>
        <p:spPr>
          <a:xfrm>
            <a:off x="15319" y="988645"/>
            <a:ext cx="911336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Thank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you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very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5800" b="1" dirty="0" err="1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much</a:t>
            </a:r>
            <a:r>
              <a:rPr lang="de-DE" sz="58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!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38E9C952-7991-E34E-B8C9-B1F4B1A05CA9}"/>
              </a:ext>
            </a:extLst>
          </p:cNvPr>
          <p:cNvSpPr txBox="1"/>
          <p:nvPr/>
        </p:nvSpPr>
        <p:spPr>
          <a:xfrm>
            <a:off x="683421" y="1611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  <a:endParaRPr lang="de-DE" sz="18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1A5293E4-AFE3-884E-9A51-1B8C18BA78C7}"/>
              </a:ext>
            </a:extLst>
          </p:cNvPr>
          <p:cNvSpPr txBox="1"/>
          <p:nvPr/>
        </p:nvSpPr>
        <p:spPr>
          <a:xfrm>
            <a:off x="688862" y="397602"/>
            <a:ext cx="157927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5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05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05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9002002A-B26E-D3F9-6373-176053177AEF}"/>
              </a:ext>
            </a:extLst>
          </p:cNvPr>
          <p:cNvSpPr/>
          <p:nvPr/>
        </p:nvSpPr>
        <p:spPr>
          <a:xfrm>
            <a:off x="777834" y="2571750"/>
            <a:ext cx="5940769" cy="1509856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Slides &amp; Code: </a:t>
            </a:r>
            <a:r>
              <a:rPr lang="de-DE" sz="2000" b="1" dirty="0">
                <a:solidFill>
                  <a:srgbClr val="1778B8"/>
                </a:solidFill>
              </a:rPr>
              <a:t>https://</a:t>
            </a:r>
            <a:r>
              <a:rPr lang="de-DE" sz="2000" b="1" dirty="0" err="1">
                <a:solidFill>
                  <a:srgbClr val="1778B8"/>
                </a:solidFill>
              </a:rPr>
              <a:t>react.schule</a:t>
            </a:r>
            <a:r>
              <a:rPr lang="de-DE" sz="2000" b="1" dirty="0">
                <a:solidFill>
                  <a:srgbClr val="1778B8"/>
                </a:solidFill>
              </a:rPr>
              <a:t>/</a:t>
            </a:r>
            <a:r>
              <a:rPr lang="de-DE" sz="2000" b="1" dirty="0" err="1">
                <a:solidFill>
                  <a:srgbClr val="1778B8"/>
                </a:solidFill>
              </a:rPr>
              <a:t>ijs-tanstack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36544F"/>
                </a:solidFill>
              </a:rPr>
              <a:t>Questions and </a:t>
            </a:r>
            <a:r>
              <a:rPr lang="de-DE" b="1" dirty="0" err="1">
                <a:solidFill>
                  <a:srgbClr val="36544F"/>
                </a:solidFill>
              </a:rPr>
              <a:t>contact</a:t>
            </a:r>
            <a:r>
              <a:rPr lang="de-DE" b="1" dirty="0">
                <a:solidFill>
                  <a:srgbClr val="36544F"/>
                </a:solidFill>
              </a:rPr>
              <a:t>:</a:t>
            </a:r>
          </a:p>
          <a:p>
            <a:pPr algn="ctr">
              <a:lnSpc>
                <a:spcPct val="130000"/>
              </a:lnSpc>
            </a:pPr>
            <a:r>
              <a:rPr lang="de-DE" b="1" dirty="0" err="1">
                <a:solidFill>
                  <a:srgbClr val="1778B8"/>
                </a:solidFill>
              </a:rPr>
              <a:t>nils@nilshartmann.net</a:t>
            </a:r>
            <a:endParaRPr lang="de-DE" b="1" dirty="0">
              <a:solidFill>
                <a:srgbClr val="1778B8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b="1" dirty="0">
                <a:solidFill>
                  <a:srgbClr val="1778B8"/>
                </a:solidFill>
              </a:rPr>
              <a:t>https://</a:t>
            </a:r>
            <a:r>
              <a:rPr lang="de-DE" b="1" dirty="0" err="1">
                <a:solidFill>
                  <a:srgbClr val="1778B8"/>
                </a:solidFill>
              </a:rPr>
              <a:t>nilshartmann.net</a:t>
            </a:r>
            <a:r>
              <a:rPr lang="de-DE" b="1" dirty="0">
                <a:solidFill>
                  <a:srgbClr val="1778B8"/>
                </a:solidFill>
              </a:rPr>
              <a:t>/</a:t>
            </a:r>
            <a:r>
              <a:rPr lang="de-DE" b="1" dirty="0" err="1">
                <a:solidFill>
                  <a:srgbClr val="1778B8"/>
                </a:solidFill>
              </a:rPr>
              <a:t>contact</a:t>
            </a:r>
            <a:endParaRPr lang="de-DE" b="1" dirty="0">
              <a:solidFill>
                <a:srgbClr val="1778B8"/>
              </a:solidFill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92FE662D-41AC-BFFE-C2D3-62A7491C89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8603" y="2592910"/>
            <a:ext cx="1488696" cy="1488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91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947851"/>
            <a:ext cx="8768862" cy="419564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(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formerly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known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</a:t>
            </a:r>
            <a:r>
              <a:rPr lang="de-DE" sz="2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as</a:t>
            </a:r>
            <a:r>
              <a:rPr lang="de-DE" sz="2000" i="1" dirty="0">
                <a:solidFill>
                  <a:srgbClr val="9E60B8"/>
                </a:solidFill>
                <a:latin typeface="Candara" panose="020E0502030303020204" pitchFamily="34" charset="0"/>
              </a:rPr>
              <a:t> React Query)</a:t>
            </a:r>
          </a:p>
          <a:p>
            <a:pPr marL="0" indent="0" algn="ctr">
              <a:buNone/>
            </a:pPr>
            <a:endParaRPr lang="de-DE" sz="2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https://tanstack.com/query/latest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All-inclusive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DataFetching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solution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for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React (and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others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  <a:b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</a:b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Bye, bye,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useEffect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Suspense, Caching,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TypeSafety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Error Handling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535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FA4190-7FD7-2F70-2CD3-57D01A88D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C9C2A0-3CE1-4F40-CFA9-7537E0D2A9E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dirty="0">
                <a:solidFill>
                  <a:srgbClr val="9E60B8"/>
                </a:solidFill>
                <a:latin typeface="Candara" panose="020E0502030303020204" pitchFamily="34" charset="0"/>
              </a:rPr>
              <a:t> Router</a:t>
            </a:r>
          </a:p>
          <a:p>
            <a:pPr marL="0" indent="0" algn="ctr">
              <a:buNone/>
            </a:pPr>
            <a:endParaRPr lang="de-DE" sz="4000" i="1" dirty="0">
              <a:solidFill>
                <a:srgbClr val="9E60B8"/>
              </a:solidFill>
              <a:latin typeface="Candara" panose="020E05020303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  <a:hlinkClick r:id="rId2"/>
              </a:rPr>
              <a:t>https://tanstack.com/router/latest</a:t>
            </a: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Filebased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typesafe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Routing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Search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Params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global State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5415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6C62A-0107-5919-A621-2420C3D806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678A43-9173-F55C-0C62-B50A4A12E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Routing and Data </a:t>
            </a:r>
            <a:r>
              <a:rPr lang="de-DE" dirty="0" err="1"/>
              <a:t>Fetching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FFEA5B-ABD9-6113-9B4E-5CB38584B93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87570" y="769544"/>
            <a:ext cx="8768862" cy="419564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de-DE" sz="2800" dirty="0">
              <a:solidFill>
                <a:srgbClr val="36544F"/>
              </a:solidFill>
            </a:endParaRPr>
          </a:p>
          <a:p>
            <a:pPr marL="0" indent="0" algn="ctr">
              <a:buNone/>
            </a:pPr>
            <a:r>
              <a:rPr lang="de-DE" sz="4000" i="1" u="sng" dirty="0" err="1">
                <a:solidFill>
                  <a:srgbClr val="9E60B8"/>
                </a:solidFill>
                <a:latin typeface="Candara" panose="020E0502030303020204" pitchFamily="34" charset="0"/>
              </a:rPr>
              <a:t>TanStack</a:t>
            </a:r>
            <a:r>
              <a:rPr lang="de-DE" sz="4000" i="1" u="sng" dirty="0">
                <a:solidFill>
                  <a:srgbClr val="9E60B8"/>
                </a:solidFill>
                <a:latin typeface="Candara" panose="020E0502030303020204" pitchFamily="34" charset="0"/>
              </a:rPr>
              <a:t> Query</a:t>
            </a:r>
          </a:p>
          <a:p>
            <a:pPr marL="0" indent="0" algn="ctr">
              <a:buNone/>
            </a:pPr>
            <a:endParaRPr lang="de-DE" sz="2400" b="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Seems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to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be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de-facto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standard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nowadays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often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combination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with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zod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I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really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like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and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would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use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it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in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almost</a:t>
            </a:r>
            <a:r>
              <a:rPr lang="de-DE" sz="2400" dirty="0">
                <a:solidFill>
                  <a:srgbClr val="36544F"/>
                </a:solidFill>
                <a:latin typeface="Source Sans Pro" panose="020B0503030403020204" pitchFamily="34" charset="0"/>
              </a:rPr>
              <a:t> all </a:t>
            </a:r>
            <a:r>
              <a:rPr lang="de-DE" sz="240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cases</a:t>
            </a:r>
            <a:endParaRPr lang="de-DE" sz="2400" dirty="0">
              <a:solidFill>
                <a:srgbClr val="36544F"/>
              </a:solidFill>
              <a:latin typeface="Source Sans Pro" panose="020B0503030403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(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Exceptions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: GraphQL, </a:t>
            </a:r>
            <a:r>
              <a:rPr lang="de-DE" sz="2400" b="0" dirty="0" err="1">
                <a:solidFill>
                  <a:srgbClr val="36544F"/>
                </a:solidFill>
                <a:latin typeface="Source Sans Pro" panose="020B0503030403020204" pitchFamily="34" charset="0"/>
              </a:rPr>
              <a:t>Redux</a:t>
            </a:r>
            <a:r>
              <a:rPr lang="de-DE" sz="2400" b="0" dirty="0">
                <a:solidFill>
                  <a:srgbClr val="36544F"/>
                </a:solidFill>
                <a:latin typeface="Source Sans Pro" panose="020B0503030403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76215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AA5FA985-EB83-7448-8A30-99EAEB71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http://localhost:24080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46ACA71B-15CB-6EDF-A42D-90B5142779FB}"/>
              </a:ext>
            </a:extLst>
          </p:cNvPr>
          <p:cNvSpPr/>
          <p:nvPr/>
        </p:nvSpPr>
        <p:spPr>
          <a:xfrm>
            <a:off x="0" y="-336192"/>
            <a:ext cx="9144000" cy="4452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de-DE" sz="13800" b="1" dirty="0"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Code</a:t>
            </a:r>
            <a:endParaRPr lang="de-DE" sz="6600" b="1" dirty="0"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>
              <a:lnSpc>
                <a:spcPct val="130000"/>
              </a:lnSpc>
            </a:pPr>
            <a:r>
              <a:rPr lang="de-DE" sz="8800" b="1" dirty="0" err="1">
                <a:solidFill>
                  <a:srgbClr val="1778B8"/>
                </a:solidFill>
                <a:latin typeface="Montserrat" charset="0"/>
                <a:ea typeface="Montserrat" charset="0"/>
                <a:cs typeface="Montserrat" charset="0"/>
              </a:rPr>
              <a:t>Examples</a:t>
            </a:r>
            <a:endParaRPr lang="de-DE" sz="6600" b="1" dirty="0">
              <a:solidFill>
                <a:srgbClr val="1778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E2BB6F6-9CB3-A19A-93B2-CAC899DE6305}"/>
              </a:ext>
            </a:extLst>
          </p:cNvPr>
          <p:cNvSpPr txBox="1"/>
          <p:nvPr/>
        </p:nvSpPr>
        <p:spPr>
          <a:xfrm>
            <a:off x="7411111" y="0"/>
            <a:ext cx="2499852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1500" b="1" dirty="0">
                <a:solidFill>
                  <a:srgbClr val="B04432"/>
                </a:solidFill>
                <a:latin typeface="Montserrat" charset="0"/>
                <a:ea typeface="Montserrat" charset="0"/>
                <a:cs typeface="Montserrat" charset="0"/>
              </a:rPr>
              <a:t>📖</a:t>
            </a:r>
            <a:endParaRPr lang="de-DE" sz="7200" dirty="0"/>
          </a:p>
        </p:txBody>
      </p:sp>
    </p:spTree>
    <p:extLst>
      <p:ext uri="{BB962C8B-B14F-4D97-AF65-F5344CB8AC3E}">
        <p14:creationId xmlns:p14="http://schemas.microsoft.com/office/powerpoint/2010/main" val="172634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66D65F2B-33F1-34E8-7F8F-4B67BD1EC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E170FA5-EE76-05FF-A507-434A7A1FD2D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Typesafe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$</a:t>
            </a:r>
            <a:r>
              <a:rPr lang="de-DE" b="0" dirty="0" err="1">
                <a:solidFill>
                  <a:srgbClr val="36544F"/>
                </a:solidFill>
              </a:rPr>
              <a:t>bookId</a:t>
            </a:r>
            <a:r>
              <a:rPr lang="de-DE" b="0" dirty="0">
                <a:solidFill>
                  <a:srgbClr val="36544F"/>
                </a:solidFill>
              </a:rPr>
              <a:t>/</a:t>
            </a:r>
            <a:r>
              <a:rPr lang="de-DE" b="0" dirty="0" err="1">
                <a:solidFill>
                  <a:srgbClr val="36544F"/>
                </a:solidFill>
              </a:rPr>
              <a:t>index.tsx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>
                <a:solidFill>
                  <a:srgbClr val="36544F"/>
                </a:solidFill>
              </a:rPr>
              <a:t>&lt;Link&gt; in </a:t>
            </a:r>
            <a:r>
              <a:rPr lang="de-DE" b="0" dirty="0" err="1">
                <a:solidFill>
                  <a:srgbClr val="36544F"/>
                </a:solidFill>
              </a:rPr>
              <a:t>BookList.tsx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 err="1">
                <a:solidFill>
                  <a:srgbClr val="36544F"/>
                </a:solidFill>
              </a:rPr>
              <a:t>useParams</a:t>
            </a:r>
            <a:r>
              <a:rPr lang="de-DE" b="0" dirty="0">
                <a:solidFill>
                  <a:srgbClr val="36544F"/>
                </a:solidFill>
              </a:rPr>
              <a:t>    </a:t>
            </a:r>
            <a:r>
              <a:rPr lang="de-DE" b="0" dirty="0" err="1">
                <a:solidFill>
                  <a:srgbClr val="36544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bri</a:t>
            </a:r>
            <a:endParaRPr lang="de-DE" b="0" dirty="0">
              <a:solidFill>
                <a:srgbClr val="36544F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4740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84B37E-3A9B-E352-7979-5EA3AB6F9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E1A4A4A-5D7A-AE23-0141-88C0F8FF2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7B37C3D-5492-29D0-AAF1-5D7970527B6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Lazy</a:t>
            </a:r>
            <a:r>
              <a:rPr lang="de-DE" dirty="0"/>
              <a:t> </a:t>
            </a:r>
            <a:r>
              <a:rPr lang="de-DE" dirty="0" err="1"/>
              <a:t>Routes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🕵️‍♂️ </a:t>
            </a:r>
            <a:r>
              <a:rPr lang="de-DE" b="0" dirty="0" err="1">
                <a:solidFill>
                  <a:srgbClr val="36544F"/>
                </a:solidFill>
              </a:rPr>
              <a:t>about.tsx</a:t>
            </a:r>
            <a:endParaRPr lang="de-DE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800" b="0" dirty="0">
                <a:solidFill>
                  <a:srgbClr val="36544F"/>
                </a:solidFill>
              </a:rPr>
              <a:t>Network </a:t>
            </a:r>
            <a:r>
              <a:rPr lang="de-DE" sz="1800" b="0" dirty="0" err="1">
                <a:solidFill>
                  <a:srgbClr val="36544F"/>
                </a:solidFill>
              </a:rPr>
              <a:t>traffic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700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BF106-3FF0-BC4C-4332-30B7AE3A7E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EF26FB2-2C66-34B2-88AE-87AAF0053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2909E3-7BC7-2290-F56F-16B84C75E43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Loading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suspense</a:t>
            </a:r>
            <a:endParaRPr lang="de-DE" dirty="0"/>
          </a:p>
          <a:p>
            <a:r>
              <a:rPr lang="de-DE" sz="1400" b="0" dirty="0">
                <a:solidFill>
                  <a:srgbClr val="36544F"/>
                </a:solidFill>
              </a:rPr>
              <a:t>🕵️‍♂️ </a:t>
            </a:r>
            <a:r>
              <a:rPr lang="de-DE" sz="1400" b="0" dirty="0" err="1">
                <a:solidFill>
                  <a:srgbClr val="36544F"/>
                </a:solidFill>
              </a:rPr>
              <a:t>book-query.ts</a:t>
            </a:r>
            <a:endParaRPr lang="de-DE" sz="1400" b="0" dirty="0">
              <a:solidFill>
                <a:srgbClr val="36544F"/>
              </a:solidFill>
            </a:endParaRPr>
          </a:p>
          <a:p>
            <a:r>
              <a:rPr lang="de-DE" sz="1400" b="0" dirty="0">
                <a:solidFill>
                  <a:srgbClr val="36544F"/>
                </a:solidFill>
              </a:rPr>
              <a:t>🕵️‍♂️ $</a:t>
            </a:r>
            <a:r>
              <a:rPr lang="de-DE" sz="1400" b="0" dirty="0" err="1">
                <a:solidFill>
                  <a:srgbClr val="36544F"/>
                </a:solidFill>
              </a:rPr>
              <a:t>bookId</a:t>
            </a:r>
            <a:r>
              <a:rPr lang="de-DE" sz="1400" b="0" dirty="0">
                <a:solidFill>
                  <a:srgbClr val="36544F"/>
                </a:solidFill>
              </a:rPr>
              <a:t>/</a:t>
            </a:r>
            <a:r>
              <a:rPr lang="de-DE" sz="1400" b="0" dirty="0" err="1">
                <a:solidFill>
                  <a:srgbClr val="36544F"/>
                </a:solidFill>
              </a:rPr>
              <a:t>index.tsx</a:t>
            </a:r>
            <a:endParaRPr lang="de-DE" sz="14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7290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15875">
          <a:solidFill>
            <a:srgbClr val="FB8E2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solidFill>
          <a:srgbClr val="FFFDF9"/>
        </a:solidFill>
      </a:spPr>
      <a:bodyPr wrap="none" rtlCol="0">
        <a:spAutoFit/>
      </a:bodyPr>
      <a:lstStyle>
        <a:defPPr algn="l">
          <a:defRPr sz="2400" dirty="0" smtClean="0">
            <a:solidFill>
              <a:srgbClr val="FF000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749</Words>
  <Application>Microsoft Macintosh PowerPoint</Application>
  <PresentationFormat>Bildschirmpräsentation (16:9)</PresentationFormat>
  <Paragraphs>187</Paragraphs>
  <Slides>27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7" baseType="lpstr">
      <vt:lpstr>Arial</vt:lpstr>
      <vt:lpstr>Calibri</vt:lpstr>
      <vt:lpstr>Calibri Light</vt:lpstr>
      <vt:lpstr>Candara</vt:lpstr>
      <vt:lpstr>Courier New</vt:lpstr>
      <vt:lpstr>Montserrat</vt:lpstr>
      <vt:lpstr>Source Code Pro Medium</vt:lpstr>
      <vt:lpstr>Source Sans Pro</vt:lpstr>
      <vt:lpstr>Source Sans Pro SemiBold</vt:lpstr>
      <vt:lpstr>Office-Design</vt:lpstr>
      <vt:lpstr>International JavaScript Conference | Munich, November 12 2024 | @nilshartmann</vt:lpstr>
      <vt:lpstr>https://nilshartmann.net</vt:lpstr>
      <vt:lpstr>Routing and Data Fetching</vt:lpstr>
      <vt:lpstr>Routing and Data Fetching</vt:lpstr>
      <vt:lpstr>Routing and Data Fetching</vt:lpstr>
      <vt:lpstr>http://localhost:24080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Demo</vt:lpstr>
      <vt:lpstr>tanstack router and tanstack query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summary</vt:lpstr>
      <vt:lpstr>Demo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1385</cp:revision>
  <cp:lastPrinted>2019-09-04T14:49:47Z</cp:lastPrinted>
  <dcterms:created xsi:type="dcterms:W3CDTF">2016-03-28T15:59:53Z</dcterms:created>
  <dcterms:modified xsi:type="dcterms:W3CDTF">2024-11-10T19:59:33Z</dcterms:modified>
</cp:coreProperties>
</file>

<file path=docProps/thumbnail.jpeg>
</file>